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8" r:id="rId11"/>
    <p:sldId id="264" r:id="rId12"/>
    <p:sldId id="265" r:id="rId13"/>
    <p:sldId id="266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22/09/2009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ucia terralavoro _2 °classificat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5086386"/>
            <a:ext cx="1142976" cy="1771614"/>
          </a:xfrm>
          <a:prstGeom prst="rect">
            <a:avLst/>
          </a:prstGeom>
        </p:spPr>
      </p:pic>
      <p:pic>
        <p:nvPicPr>
          <p:cNvPr id="11" name="Immagine 10" descr="lucia terralavoro _2 °classificat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56" y="5086386"/>
            <a:ext cx="1142976" cy="1771614"/>
          </a:xfrm>
          <a:prstGeom prst="rect">
            <a:avLst/>
          </a:prstGeom>
        </p:spPr>
      </p:pic>
      <p:pic>
        <p:nvPicPr>
          <p:cNvPr id="13" name="Immagine 12" descr="lucia terralavoro _2 °classificat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24" y="0"/>
            <a:ext cx="1142976" cy="1771614"/>
          </a:xfrm>
          <a:prstGeom prst="rect">
            <a:avLst/>
          </a:prstGeom>
        </p:spPr>
      </p:pic>
      <p:pic>
        <p:nvPicPr>
          <p:cNvPr id="14" name="Immagine 13" descr="lucia terralavoro _2 °classificat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42976" cy="1771614"/>
          </a:xfrm>
          <a:prstGeom prst="rect">
            <a:avLst/>
          </a:prstGeom>
        </p:spPr>
      </p:pic>
      <p:pic>
        <p:nvPicPr>
          <p:cNvPr id="10" name="Immagine 9" descr="NOCCIOLA DA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9951" y="714356"/>
            <a:ext cx="6112445" cy="5286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500034" y="1357298"/>
            <a:ext cx="7972452" cy="53578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4000" u="sng" dirty="0" smtClean="0">
                <a:solidFill>
                  <a:schemeClr val="bg1"/>
                </a:solidFill>
                <a:latin typeface="Agency FB" pitchFamily="34" charset="0"/>
              </a:rPr>
              <a:t>L’Associazione s’impegna a :</a:t>
            </a:r>
            <a:br>
              <a:rPr lang="it-IT" sz="4000" u="sng" dirty="0" smtClean="0">
                <a:solidFill>
                  <a:schemeClr val="bg1"/>
                </a:solidFill>
                <a:latin typeface="Agency FB" pitchFamily="34" charset="0"/>
              </a:rPr>
            </a:br>
            <a: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  <a:t> -  passaggio in radio ...  in una trasmissione nazionale  enogastronomica es.  </a:t>
            </a:r>
            <a:r>
              <a:rPr lang="it-IT" sz="2400" dirty="0" smtClean="0">
                <a:solidFill>
                  <a:schemeClr val="bg1"/>
                </a:solidFill>
                <a:latin typeface="Agency FB" pitchFamily="34" charset="0"/>
              </a:rPr>
              <a:t>radio 2 </a:t>
            </a:r>
            <a:r>
              <a:rPr lang="it-IT" sz="2400" dirty="0" err="1" smtClean="0">
                <a:solidFill>
                  <a:schemeClr val="bg1"/>
                </a:solidFill>
                <a:latin typeface="Agency FB" pitchFamily="34" charset="0"/>
              </a:rPr>
              <a:t>decanter</a:t>
            </a:r>
            <a:r>
              <a:rPr lang="it-IT" sz="2400" dirty="0" smtClean="0">
                <a:solidFill>
                  <a:schemeClr val="bg1"/>
                </a:solidFill>
                <a:latin typeface="Agency FB" pitchFamily="34" charset="0"/>
              </a:rPr>
              <a:t>.   </a:t>
            </a:r>
            <a: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  <a:t/>
            </a:r>
            <a:b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</a:br>
            <a: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  <a:t> - </a:t>
            </a: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nelle trasmissioni enogastronomiche Locali (</a:t>
            </a:r>
            <a:r>
              <a:rPr lang="it-IT" dirty="0" smtClean="0">
                <a:solidFill>
                  <a:srgbClr val="FFFF00"/>
                </a:solidFill>
                <a:latin typeface="Agency FB" pitchFamily="34" charset="0"/>
              </a:rPr>
              <a:t>ogni  coordinatore regionale e socio club amici </a:t>
            </a:r>
            <a:r>
              <a:rPr lang="it-IT" dirty="0" err="1" smtClean="0">
                <a:solidFill>
                  <a:srgbClr val="FFFF00"/>
                </a:solidFill>
                <a:latin typeface="Agency FB" pitchFamily="34" charset="0"/>
              </a:rPr>
              <a:t>citta</a:t>
            </a:r>
            <a:r>
              <a:rPr lang="it-IT" dirty="0" smtClean="0">
                <a:solidFill>
                  <a:srgbClr val="FFFF00"/>
                </a:solidFill>
                <a:latin typeface="Agency FB" pitchFamily="34" charset="0"/>
              </a:rPr>
              <a:t> della nocciola deve trovare il modo di ottenere  intervista nelle radio/tv locali</a:t>
            </a: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)  pubblicizzando  l'evento a </a:t>
            </a:r>
            <a:r>
              <a:rPr lang="it-IT" sz="4000" dirty="0" err="1" smtClean="0">
                <a:solidFill>
                  <a:srgbClr val="FFFF00"/>
                </a:solidFill>
                <a:latin typeface="Agency FB" pitchFamily="34" charset="0"/>
              </a:rPr>
              <a:t>Giffoni</a:t>
            </a: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 Sei Casali , </a:t>
            </a:r>
            <a:r>
              <a:rPr lang="it-IT" sz="4000" dirty="0" err="1" smtClean="0">
                <a:solidFill>
                  <a:srgbClr val="FFFF00"/>
                </a:solidFill>
                <a:latin typeface="Agency FB" pitchFamily="34" charset="0"/>
              </a:rPr>
              <a:t>Cortemilia</a:t>
            </a: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, </a:t>
            </a:r>
            <a:r>
              <a:rPr lang="it-IT" sz="4000" dirty="0" err="1" smtClean="0">
                <a:solidFill>
                  <a:srgbClr val="FFFF00"/>
                </a:solidFill>
                <a:latin typeface="Agency FB" pitchFamily="34" charset="0"/>
              </a:rPr>
              <a:t>Sinagra</a:t>
            </a: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 ,Viterbo e così via in tutta Italia.</a:t>
            </a:r>
            <a:endParaRPr lang="it-IT" sz="4000" dirty="0">
              <a:latin typeface="Agency FB" pitchFamily="34" charset="0"/>
            </a:endParaRPr>
          </a:p>
        </p:txBody>
      </p:sp>
      <p:pic>
        <p:nvPicPr>
          <p:cNvPr id="5" name="Immagine 4" descr="citta_nocci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71414"/>
            <a:ext cx="3071834" cy="1253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001056" cy="8572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u="sng" dirty="0" smtClean="0">
                <a:latin typeface="Aharoni" pitchFamily="2" charset="-79"/>
                <a:cs typeface="Aharoni" pitchFamily="2" charset="-79"/>
              </a:rPr>
              <a:t>i partecipanti/gestori si impegnano :</a:t>
            </a:r>
            <a:endParaRPr lang="it-IT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07209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it-IT" dirty="0" smtClean="0">
                <a:solidFill>
                  <a:srgbClr val="002060"/>
                </a:solidFill>
              </a:rPr>
              <a:t>    </a:t>
            </a:r>
            <a:r>
              <a:rPr lang="it-IT" u="sng" dirty="0" smtClean="0">
                <a:solidFill>
                  <a:srgbClr val="002060"/>
                </a:solidFill>
              </a:rPr>
              <a:t>-</a:t>
            </a:r>
            <a:r>
              <a:rPr lang="it-IT" u="sng" dirty="0" smtClean="0">
                <a:solidFill>
                  <a:srgbClr val="002060"/>
                </a:solidFill>
                <a:latin typeface="Agency FB" pitchFamily="34" charset="0"/>
              </a:rPr>
              <a:t> ad usare nocciola italiana </a:t>
            </a:r>
            <a:br>
              <a:rPr lang="it-IT" u="sng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it-IT" u="sng" dirty="0" smtClean="0">
                <a:solidFill>
                  <a:srgbClr val="002060"/>
                </a:solidFill>
                <a:latin typeface="Agency FB" pitchFamily="34" charset="0"/>
              </a:rPr>
              <a:t>- e se già la usano a manifestarlo attraverso l'adesione . </a:t>
            </a:r>
            <a:br>
              <a:rPr lang="it-IT" u="sng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- a pubblicizzare </a:t>
            </a:r>
            <a:r>
              <a:rPr lang="it-IT" dirty="0" err="1" smtClean="0">
                <a:solidFill>
                  <a:srgbClr val="002060"/>
                </a:solidFill>
                <a:latin typeface="Agency FB" pitchFamily="34" charset="0"/>
              </a:rPr>
              <a:t>attivita’</a:t>
            </a: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 di </a:t>
            </a:r>
            <a:r>
              <a:rPr lang="it-IT" dirty="0" err="1" smtClean="0">
                <a:solidFill>
                  <a:srgbClr val="002060"/>
                </a:solidFill>
                <a:latin typeface="Agency FB" pitchFamily="34" charset="0"/>
              </a:rPr>
              <a:t>Citta</a:t>
            </a: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 della Nocciola  con distribuzione materiale informativo e ad apporre  la locandina nel loro negozio. </a:t>
            </a:r>
            <a:br>
              <a:rPr lang="it-IT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- a fare foto o  breve video dell'evento che verranno inviate all'associazione e pubblicate  sul sito con creazione </a:t>
            </a:r>
            <a:r>
              <a:rPr lang="it-IT" i="1" dirty="0" smtClean="0">
                <a:solidFill>
                  <a:srgbClr val="002060"/>
                </a:solidFill>
                <a:latin typeface="Agency FB" pitchFamily="34" charset="0"/>
              </a:rPr>
              <a:t> </a:t>
            </a: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pagina dedicata “nocciola </a:t>
            </a:r>
            <a:r>
              <a:rPr lang="it-IT" dirty="0" err="1" smtClean="0">
                <a:solidFill>
                  <a:srgbClr val="002060"/>
                </a:solidFill>
                <a:latin typeface="Agency FB" pitchFamily="34" charset="0"/>
              </a:rPr>
              <a:t>day</a:t>
            </a: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 ..io c'ero!” </a:t>
            </a:r>
            <a:br>
              <a:rPr lang="it-IT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- in cambio per loro la  pubblicità nazionale da parte della associazione </a:t>
            </a:r>
            <a:r>
              <a:rPr lang="it-IT" dirty="0" err="1" smtClean="0">
                <a:solidFill>
                  <a:srgbClr val="002060"/>
                </a:solidFill>
                <a:latin typeface="Agency FB" pitchFamily="34" charset="0"/>
              </a:rPr>
              <a:t>citta</a:t>
            </a:r>
            <a:r>
              <a:rPr lang="it-IT" dirty="0" smtClean="0">
                <a:solidFill>
                  <a:srgbClr val="002060"/>
                </a:solidFill>
                <a:latin typeface="Agency FB" pitchFamily="34" charset="0"/>
              </a:rPr>
              <a:t> della nocciola .</a:t>
            </a:r>
            <a:endParaRPr lang="it-IT" dirty="0">
              <a:solidFill>
                <a:srgbClr val="002060"/>
              </a:solidFill>
              <a:latin typeface="Agency FB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 flipH="1">
            <a:off x="142876" y="6143644"/>
            <a:ext cx="885828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scopo finale:valorizzare la nocciola italiana </a:t>
            </a:r>
            <a:endParaRPr lang="it-IT" sz="32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571744"/>
            <a:ext cx="9144000" cy="37147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4000" dirty="0" smtClean="0">
                <a:latin typeface="Agency FB" pitchFamily="34" charset="0"/>
              </a:rPr>
              <a:t>Saranno previsti inoltre :</a:t>
            </a:r>
            <a:br>
              <a:rPr lang="it-IT" sz="4000" dirty="0" smtClean="0">
                <a:latin typeface="Agency FB" pitchFamily="34" charset="0"/>
              </a:rPr>
            </a:br>
            <a:r>
              <a:rPr lang="it-IT" sz="4000" dirty="0" smtClean="0">
                <a:latin typeface="Agency FB" pitchFamily="34" charset="0"/>
              </a:rPr>
              <a:t>- collegamenti web </a:t>
            </a:r>
            <a:r>
              <a:rPr lang="it-IT" sz="4000" dirty="0" err="1" smtClean="0">
                <a:latin typeface="Agency FB" pitchFamily="34" charset="0"/>
              </a:rPr>
              <a:t>cam</a:t>
            </a:r>
            <a:r>
              <a:rPr lang="it-IT" sz="4000" dirty="0" smtClean="0">
                <a:latin typeface="Agency FB" pitchFamily="34" charset="0"/>
              </a:rPr>
              <a:t> con almeno una attività  che abbia la predisposizione sul sito </a:t>
            </a:r>
            <a:r>
              <a:rPr lang="it-IT" sz="4000" dirty="0" err="1" smtClean="0">
                <a:latin typeface="Agency FB" pitchFamily="34" charset="0"/>
              </a:rPr>
              <a:t>citta</a:t>
            </a:r>
            <a:r>
              <a:rPr lang="it-IT" sz="4000" dirty="0" smtClean="0">
                <a:latin typeface="Agency FB" pitchFamily="34" charset="0"/>
              </a:rPr>
              <a:t> della nocciola </a:t>
            </a:r>
            <a:br>
              <a:rPr lang="it-IT" sz="4000" dirty="0" smtClean="0">
                <a:latin typeface="Agency FB" pitchFamily="34" charset="0"/>
              </a:rPr>
            </a:br>
            <a:r>
              <a:rPr lang="it-IT" sz="4000" dirty="0" smtClean="0">
                <a:latin typeface="Agency FB" pitchFamily="34" charset="0"/>
              </a:rPr>
              <a:t>- un saluto da parte del presidente on </a:t>
            </a:r>
            <a:r>
              <a:rPr lang="it-IT" sz="4000" dirty="0" err="1" smtClean="0">
                <a:latin typeface="Agency FB" pitchFamily="34" charset="0"/>
              </a:rPr>
              <a:t>line</a:t>
            </a:r>
            <a:r>
              <a:rPr lang="it-IT" sz="4000" dirty="0" smtClean="0">
                <a:latin typeface="Agency FB" pitchFamily="34" charset="0"/>
              </a:rPr>
              <a:t> </a:t>
            </a:r>
            <a:br>
              <a:rPr lang="it-IT" sz="4000" dirty="0" smtClean="0">
                <a:latin typeface="Agency FB" pitchFamily="34" charset="0"/>
              </a:rPr>
            </a:br>
            <a:r>
              <a:rPr lang="it-IT" sz="4000" dirty="0" smtClean="0">
                <a:latin typeface="Agency FB" pitchFamily="34" charset="0"/>
              </a:rPr>
              <a:t>a tutti i </a:t>
            </a:r>
            <a:r>
              <a:rPr lang="it-IT" sz="4000" dirty="0" err="1" smtClean="0">
                <a:latin typeface="Agency FB" pitchFamily="34" charset="0"/>
              </a:rPr>
              <a:t>partecipanti…nei</a:t>
            </a:r>
            <a:r>
              <a:rPr lang="it-IT" sz="4000" dirty="0" smtClean="0">
                <a:latin typeface="Agency FB" pitchFamily="34" charset="0"/>
              </a:rPr>
              <a:t> luoghi dell’evento. </a:t>
            </a:r>
            <a:endParaRPr lang="it-IT" sz="4000" dirty="0">
              <a:latin typeface="Agency FB" pitchFamily="34" charset="0"/>
            </a:endParaRPr>
          </a:p>
        </p:txBody>
      </p:sp>
      <p:pic>
        <p:nvPicPr>
          <p:cNvPr id="4" name="Immagine 3" descr="citta_nocci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357166"/>
            <a:ext cx="3610330" cy="1472871"/>
          </a:xfrm>
          <a:prstGeom prst="rect">
            <a:avLst/>
          </a:prstGeom>
        </p:spPr>
      </p:pic>
      <p:pic>
        <p:nvPicPr>
          <p:cNvPr id="5" name="Immagine 4" descr="NOCCIOLA DA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285728"/>
            <a:ext cx="2312817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500438"/>
            <a:ext cx="9144000" cy="27860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Agency FB" pitchFamily="34" charset="0"/>
              </a:rPr>
              <a:t>avremo una maggiore </a:t>
            </a:r>
            <a:r>
              <a:rPr lang="it-IT" sz="4800" dirty="0" err="1" smtClean="0">
                <a:latin typeface="Agency FB" pitchFamily="34" charset="0"/>
              </a:rPr>
              <a:t>visibiltà</a:t>
            </a:r>
            <a:r>
              <a:rPr lang="it-IT" sz="4800" dirty="0" smtClean="0">
                <a:latin typeface="Agency FB" pitchFamily="34" charset="0"/>
              </a:rPr>
              <a:t> </a:t>
            </a:r>
            <a:br>
              <a:rPr lang="it-IT" sz="4800" dirty="0" smtClean="0">
                <a:latin typeface="Agency FB" pitchFamily="34" charset="0"/>
              </a:rPr>
            </a:br>
            <a:r>
              <a:rPr lang="it-IT" sz="4800" dirty="0" smtClean="0">
                <a:latin typeface="Agency FB" pitchFamily="34" charset="0"/>
              </a:rPr>
              <a:t>che si estenderà a macchia d'</a:t>
            </a:r>
            <a:r>
              <a:rPr lang="it-IT" sz="4800" dirty="0" err="1" smtClean="0">
                <a:latin typeface="Agency FB" pitchFamily="34" charset="0"/>
              </a:rPr>
              <a:t>olio…</a:t>
            </a:r>
            <a:r>
              <a:rPr lang="it-IT" sz="4800" dirty="0" smtClean="0">
                <a:latin typeface="Agency FB" pitchFamily="34" charset="0"/>
              </a:rPr>
              <a:t/>
            </a:r>
            <a:br>
              <a:rPr lang="it-IT" sz="4800" dirty="0" smtClean="0">
                <a:latin typeface="Agency FB" pitchFamily="34" charset="0"/>
              </a:rPr>
            </a:br>
            <a:r>
              <a:rPr lang="it-IT" sz="4800" dirty="0" smtClean="0">
                <a:latin typeface="Agency FB" pitchFamily="34" charset="0"/>
              </a:rPr>
              <a:t> di nocciola naturalmente !</a:t>
            </a:r>
          </a:p>
        </p:txBody>
      </p:sp>
      <p:pic>
        <p:nvPicPr>
          <p:cNvPr id="4" name="Immagine 3" descr="citta_nocci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3504" y="170179"/>
            <a:ext cx="3610330" cy="1472871"/>
          </a:xfrm>
          <a:prstGeom prst="rect">
            <a:avLst/>
          </a:prstGeom>
        </p:spPr>
      </p:pic>
      <p:pic>
        <p:nvPicPr>
          <p:cNvPr id="5" name="Immagine 4" descr="NOCCIOLA DA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1" y="490422"/>
            <a:ext cx="2984744" cy="2581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NOCCIOLA D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5" y="214290"/>
            <a:ext cx="6143669" cy="5518429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71472" y="5863256"/>
            <a:ext cx="7858148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5400" dirty="0" smtClean="0">
                <a:solidFill>
                  <a:schemeClr val="bg1"/>
                </a:solidFill>
                <a:latin typeface="Agency FB" pitchFamily="34" charset="0"/>
              </a:rPr>
              <a:t>NOCCIOGOLOSI d’</a:t>
            </a:r>
            <a:r>
              <a:rPr lang="it-IT" sz="5400" dirty="0" err="1" smtClean="0">
                <a:solidFill>
                  <a:schemeClr val="bg1"/>
                </a:solidFill>
                <a:latin typeface="Agency FB" pitchFamily="34" charset="0"/>
              </a:rPr>
              <a:t>Italia…uniamoci</a:t>
            </a:r>
            <a:r>
              <a:rPr lang="it-IT" sz="5400" dirty="0" smtClean="0">
                <a:solidFill>
                  <a:schemeClr val="bg1"/>
                </a:solidFill>
                <a:latin typeface="Agency FB" pitchFamily="34" charset="0"/>
              </a:rPr>
              <a:t>!</a:t>
            </a:r>
            <a:endParaRPr lang="it-IT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nocciola ital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71439"/>
            <a:ext cx="2872372" cy="3714751"/>
          </a:xfrm>
        </p:spPr>
      </p:pic>
      <p:pic>
        <p:nvPicPr>
          <p:cNvPr id="6" name="Immagine 5" descr="cartolina_noccioliam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95680" y="1071546"/>
            <a:ext cx="2047890" cy="3071834"/>
          </a:xfrm>
          <a:prstGeom prst="rect">
            <a:avLst/>
          </a:prstGeom>
        </p:spPr>
      </p:pic>
      <p:pic>
        <p:nvPicPr>
          <p:cNvPr id="7" name="Immagine 6" descr="golasetteviz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3575" y="4429132"/>
            <a:ext cx="2566143" cy="1742782"/>
          </a:xfrm>
          <a:prstGeom prst="rect">
            <a:avLst/>
          </a:prstGeom>
        </p:spPr>
      </p:pic>
      <p:pic>
        <p:nvPicPr>
          <p:cNvPr id="8" name="Immagine 7" descr="default logo 8 assis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95448" y="0"/>
            <a:ext cx="3148584" cy="4071966"/>
          </a:xfrm>
          <a:prstGeom prst="rect">
            <a:avLst/>
          </a:prstGeom>
        </p:spPr>
      </p:pic>
      <p:pic>
        <p:nvPicPr>
          <p:cNvPr id="9" name="Immagine 8" descr="NOCCIOLA DA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442" y="3929066"/>
            <a:ext cx="3123236" cy="2805385"/>
          </a:xfrm>
          <a:prstGeom prst="rect">
            <a:avLst/>
          </a:prstGeom>
        </p:spPr>
      </p:pic>
      <p:pic>
        <p:nvPicPr>
          <p:cNvPr id="10" name="Immagine 9" descr="eruo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43306" y="4714884"/>
            <a:ext cx="1905000" cy="123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71438" y="2285992"/>
            <a:ext cx="4929190" cy="6572272"/>
          </a:xfrm>
        </p:spPr>
        <p:txBody>
          <a:bodyPr>
            <a:normAutofit/>
          </a:bodyPr>
          <a:lstStyle/>
          <a:p>
            <a:r>
              <a:rPr lang="it-IT" sz="4400" dirty="0" smtClean="0">
                <a:latin typeface="Agency FB" pitchFamily="34" charset="0"/>
              </a:rPr>
              <a:t>L’Italia vanta 3 nocciole a marchio: </a:t>
            </a:r>
            <a:br>
              <a:rPr lang="it-IT" sz="4400" dirty="0" smtClean="0">
                <a:latin typeface="Agency FB" pitchFamily="34" charset="0"/>
              </a:rPr>
            </a:br>
            <a:r>
              <a:rPr lang="it-IT" sz="4400" dirty="0" smtClean="0">
                <a:latin typeface="Agency FB" pitchFamily="34" charset="0"/>
              </a:rPr>
              <a:t>-Nocciola Piemonte </a:t>
            </a:r>
            <a:r>
              <a:rPr lang="it-IT" sz="4400" dirty="0" err="1" smtClean="0">
                <a:latin typeface="Agency FB" pitchFamily="34" charset="0"/>
              </a:rPr>
              <a:t>i.g.p.</a:t>
            </a:r>
            <a:r>
              <a:rPr lang="it-IT" sz="4400" dirty="0" smtClean="0">
                <a:latin typeface="Agency FB" pitchFamily="34" charset="0"/>
              </a:rPr>
              <a:t/>
            </a:r>
            <a:br>
              <a:rPr lang="it-IT" sz="4400" dirty="0" smtClean="0">
                <a:latin typeface="Agency FB" pitchFamily="34" charset="0"/>
              </a:rPr>
            </a:br>
            <a:r>
              <a:rPr lang="it-IT" sz="4400" dirty="0" smtClean="0">
                <a:latin typeface="Agency FB" pitchFamily="34" charset="0"/>
              </a:rPr>
              <a:t>-Nocciola Romana </a:t>
            </a:r>
            <a:r>
              <a:rPr lang="it-IT" sz="4400" dirty="0" err="1" smtClean="0">
                <a:latin typeface="Agency FB" pitchFamily="34" charset="0"/>
              </a:rPr>
              <a:t>d.o.p.</a:t>
            </a:r>
            <a:r>
              <a:rPr lang="it-IT" sz="4400" dirty="0" smtClean="0">
                <a:latin typeface="Agency FB" pitchFamily="34" charset="0"/>
              </a:rPr>
              <a:t> </a:t>
            </a:r>
            <a:br>
              <a:rPr lang="it-IT" sz="4400" dirty="0" smtClean="0">
                <a:latin typeface="Agency FB" pitchFamily="34" charset="0"/>
              </a:rPr>
            </a:br>
            <a:r>
              <a:rPr lang="it-IT" sz="4400" dirty="0" smtClean="0">
                <a:latin typeface="Agency FB" pitchFamily="34" charset="0"/>
              </a:rPr>
              <a:t>-Nocciola </a:t>
            </a:r>
            <a:r>
              <a:rPr lang="it-IT" sz="4400" dirty="0" err="1" smtClean="0">
                <a:latin typeface="Agency FB" pitchFamily="34" charset="0"/>
              </a:rPr>
              <a:t>Giffoni</a:t>
            </a:r>
            <a:r>
              <a:rPr lang="it-IT" sz="4400" dirty="0" smtClean="0">
                <a:latin typeface="Agency FB" pitchFamily="34" charset="0"/>
              </a:rPr>
              <a:t> </a:t>
            </a:r>
            <a:r>
              <a:rPr lang="it-IT" sz="4400" dirty="0" err="1" smtClean="0">
                <a:latin typeface="Agency FB" pitchFamily="34" charset="0"/>
              </a:rPr>
              <a:t>i.g.p.</a:t>
            </a:r>
            <a:r>
              <a:rPr lang="it-IT" sz="4400" dirty="0" smtClean="0">
                <a:latin typeface="Agency FB" pitchFamily="34" charset="0"/>
              </a:rPr>
              <a:t>  </a:t>
            </a:r>
            <a:endParaRPr lang="it-IT" sz="4400" dirty="0">
              <a:latin typeface="Agency FB" pitchFamily="34" charset="0"/>
            </a:endParaRPr>
          </a:p>
        </p:txBody>
      </p:sp>
      <p:pic>
        <p:nvPicPr>
          <p:cNvPr id="4" name="Immagine 3" descr="nocciola ita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14314"/>
            <a:ext cx="4214842" cy="6500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14678" y="928646"/>
            <a:ext cx="5715040" cy="5929354"/>
          </a:xfrm>
        </p:spPr>
        <p:txBody>
          <a:bodyPr>
            <a:normAutofit lnSpcReduction="10000"/>
          </a:bodyPr>
          <a:lstStyle/>
          <a:p>
            <a:r>
              <a:rPr lang="it-IT" b="1" dirty="0" err="1" smtClean="0">
                <a:latin typeface="Agency FB" pitchFamily="34" charset="0"/>
              </a:rPr>
              <a:t>Zaia</a:t>
            </a:r>
            <a:r>
              <a:rPr lang="it-IT" dirty="0" smtClean="0">
                <a:latin typeface="Agency FB" pitchFamily="34" charset="0"/>
              </a:rPr>
              <a:t> nel suo </a:t>
            </a:r>
            <a:r>
              <a:rPr lang="it-IT" dirty="0" err="1" smtClean="0">
                <a:latin typeface="Agency FB" pitchFamily="34" charset="0"/>
              </a:rPr>
              <a:t>utimo</a:t>
            </a:r>
            <a:r>
              <a:rPr lang="it-IT" dirty="0" smtClean="0">
                <a:latin typeface="Agency FB" pitchFamily="34" charset="0"/>
              </a:rPr>
              <a:t> comunicato  : </a:t>
            </a:r>
            <a:br>
              <a:rPr lang="it-IT" dirty="0" smtClean="0">
                <a:latin typeface="Agency FB" pitchFamily="34" charset="0"/>
              </a:rPr>
            </a:br>
            <a:r>
              <a:rPr lang="it-IT" dirty="0" smtClean="0">
                <a:latin typeface="Agency FB" pitchFamily="34" charset="0"/>
              </a:rPr>
              <a:t>“l’Italia conferma il suo primato in Europa” .</a:t>
            </a:r>
            <a:br>
              <a:rPr lang="it-IT" dirty="0" smtClean="0">
                <a:latin typeface="Agency FB" pitchFamily="34" charset="0"/>
              </a:rPr>
            </a:br>
            <a:r>
              <a:rPr lang="it-IT" dirty="0" smtClean="0">
                <a:latin typeface="Agency FB" pitchFamily="34" charset="0"/>
              </a:rPr>
              <a:t/>
            </a:r>
            <a:br>
              <a:rPr lang="it-IT" dirty="0" smtClean="0">
                <a:latin typeface="Agency FB" pitchFamily="34" charset="0"/>
              </a:rPr>
            </a:br>
            <a:r>
              <a:rPr lang="it-IT" dirty="0" smtClean="0">
                <a:latin typeface="Agency FB" pitchFamily="34" charset="0"/>
              </a:rPr>
              <a:t>“L’iscrizione della DOP “Nocciola Romana” nel registro delle Denominazioni d’origine protette e </a:t>
            </a:r>
            <a:br>
              <a:rPr lang="it-IT" dirty="0" smtClean="0">
                <a:latin typeface="Agency FB" pitchFamily="34" charset="0"/>
              </a:rPr>
            </a:br>
            <a:r>
              <a:rPr lang="it-IT" dirty="0" smtClean="0">
                <a:latin typeface="Agency FB" pitchFamily="34" charset="0"/>
              </a:rPr>
              <a:t>delle Indicazioni geografiche protette è un ulteriore riconoscimento per l’Italia, che con </a:t>
            </a:r>
            <a:r>
              <a:rPr lang="it-IT" b="1" dirty="0" smtClean="0">
                <a:latin typeface="Agency FB" pitchFamily="34" charset="0"/>
              </a:rPr>
              <a:t>181 prodotti tutelati mantiene il primato europeo della qualità</a:t>
            </a:r>
            <a:r>
              <a:rPr lang="it-IT" dirty="0" smtClean="0">
                <a:latin typeface="Agency FB" pitchFamily="34" charset="0"/>
              </a:rPr>
              <a:t>”. (</a:t>
            </a:r>
            <a:r>
              <a:rPr lang="it-IT" sz="2400" dirty="0" smtClean="0">
                <a:latin typeface="Agency FB" pitchFamily="34" charset="0"/>
              </a:rPr>
              <a:t>Luglio 09</a:t>
            </a:r>
            <a:r>
              <a:rPr lang="it-IT" dirty="0" smtClean="0">
                <a:latin typeface="Agency FB" pitchFamily="34" charset="0"/>
              </a:rPr>
              <a:t>)</a:t>
            </a:r>
            <a:endParaRPr lang="it-IT" dirty="0">
              <a:latin typeface="Agency FB" pitchFamily="34" charset="0"/>
            </a:endParaRPr>
          </a:p>
        </p:txBody>
      </p:sp>
      <p:pic>
        <p:nvPicPr>
          <p:cNvPr id="5" name="Immagine 4" descr="zaia-sul-cam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09875" cy="4171950"/>
          </a:xfrm>
          <a:prstGeom prst="rect">
            <a:avLst/>
          </a:prstGeom>
        </p:spPr>
      </p:pic>
      <p:pic>
        <p:nvPicPr>
          <p:cNvPr id="7" name="Immagine 6" descr="zaia_ol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24326"/>
            <a:ext cx="1785918" cy="2488148"/>
          </a:xfrm>
          <a:prstGeom prst="rect">
            <a:avLst/>
          </a:prstGeom>
        </p:spPr>
      </p:pic>
      <p:pic>
        <p:nvPicPr>
          <p:cNvPr id="6" name="Immagine 5" descr="lucia terralavoro _2 °classificato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5917" y="4143381"/>
            <a:ext cx="1613114" cy="25003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0" y="714364"/>
            <a:ext cx="3857652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6600" b="1" dirty="0" err="1" smtClean="0">
                <a:solidFill>
                  <a:srgbClr val="FF0000"/>
                </a:solidFill>
                <a:latin typeface="Agency FB" pitchFamily="34" charset="0"/>
              </a:rPr>
              <a:t>Perche’</a:t>
            </a:r>
            <a:r>
              <a:rPr lang="it-IT" sz="6600" b="1" dirty="0" smtClean="0">
                <a:solidFill>
                  <a:srgbClr val="FF0000"/>
                </a:solidFill>
                <a:latin typeface="Agency FB" pitchFamily="34" charset="0"/>
              </a:rPr>
              <a:t>? </a:t>
            </a:r>
            <a:endParaRPr lang="it-IT" sz="6600" b="1" dirty="0">
              <a:solidFill>
                <a:srgbClr val="FF0000"/>
              </a:solidFill>
              <a:latin typeface="Agency FB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571876"/>
            <a:ext cx="9144000" cy="250033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it-IT" sz="44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Per la valorizzazione  del prodotto nocciola italiana.</a:t>
            </a:r>
          </a:p>
          <a:p>
            <a:r>
              <a:rPr lang="it-IT" sz="44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Per sensibilizzare ed informare il consumatore.    </a:t>
            </a:r>
            <a:endParaRPr lang="it-IT" sz="4400" dirty="0">
              <a:solidFill>
                <a:schemeClr val="bg1">
                  <a:lumMod val="95000"/>
                </a:schemeClr>
              </a:solidFill>
              <a:latin typeface="Agency FB" pitchFamily="34" charset="0"/>
            </a:endParaRPr>
          </a:p>
        </p:txBody>
      </p:sp>
      <p:pic>
        <p:nvPicPr>
          <p:cNvPr id="4" name="Immagine 3" descr="noccioladay_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3524243" cy="2643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14876" y="1071546"/>
            <a:ext cx="3643338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sz="6600" b="1" dirty="0" smtClean="0">
                <a:solidFill>
                  <a:srgbClr val="92D050"/>
                </a:solidFill>
                <a:latin typeface="Agency FB" pitchFamily="34" charset="0"/>
              </a:rPr>
              <a:t>Quando</a:t>
            </a:r>
            <a:r>
              <a:rPr lang="it-IT" b="1" dirty="0" smtClean="0">
                <a:solidFill>
                  <a:srgbClr val="92D050"/>
                </a:solidFill>
                <a:latin typeface="Agency FB" pitchFamily="34" charset="0"/>
              </a:rPr>
              <a:t>?</a:t>
            </a:r>
            <a:endParaRPr lang="it-IT" b="1" dirty="0">
              <a:solidFill>
                <a:srgbClr val="92D050"/>
              </a:solidFill>
              <a:latin typeface="Agency FB" pitchFamily="34" charset="0"/>
            </a:endParaRPr>
          </a:p>
        </p:txBody>
      </p:sp>
      <p:pic>
        <p:nvPicPr>
          <p:cNvPr id="5" name="Segnaposto contenuto 4" descr="noccioladay_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42852"/>
            <a:ext cx="3500462" cy="2625347"/>
          </a:xfrm>
        </p:spPr>
      </p:pic>
      <p:sp>
        <p:nvSpPr>
          <p:cNvPr id="4" name="Rettangolo 3"/>
          <p:cNvSpPr/>
          <p:nvPr/>
        </p:nvSpPr>
        <p:spPr>
          <a:xfrm>
            <a:off x="0" y="3239532"/>
            <a:ext cx="9144000" cy="304698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48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scegliere 1 giorno dell’anno  e sarà sempre quello </a:t>
            </a:r>
          </a:p>
          <a:p>
            <a:pPr>
              <a:buFont typeface="Arial" pitchFamily="34" charset="0"/>
              <a:buChar char="•"/>
            </a:pPr>
            <a:r>
              <a:rPr lang="it-IT" sz="48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Durante IX Assise Nazionale del 2010  </a:t>
            </a:r>
          </a:p>
          <a:p>
            <a:pPr>
              <a:buFont typeface="Arial" pitchFamily="34" charset="0"/>
              <a:buChar char="•"/>
            </a:pPr>
            <a:r>
              <a:rPr lang="it-IT" sz="48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oppure il sabato /domenica  precedente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29190" y="274638"/>
            <a:ext cx="3214710" cy="143985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it-IT" sz="6600" dirty="0" smtClean="0">
                <a:solidFill>
                  <a:srgbClr val="FF0000"/>
                </a:solidFill>
                <a:latin typeface="Agency FB" pitchFamily="34" charset="0"/>
              </a:rPr>
              <a:t>Dove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214578"/>
            <a:ext cx="9144000" cy="4286256"/>
          </a:xfr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Agency FB" pitchFamily="34" charset="0"/>
              </a:rPr>
              <a:t>Festa nei 230 comuni della nocciola italiana </a:t>
            </a:r>
          </a:p>
          <a:p>
            <a:r>
              <a:rPr lang="it-IT" dirty="0" smtClean="0">
                <a:solidFill>
                  <a:schemeClr val="bg1"/>
                </a:solidFill>
                <a:latin typeface="Agency FB" pitchFamily="34" charset="0"/>
              </a:rPr>
              <a:t>In tutte le Attività dei Soci del “ Club Amici Città della Nocciola”</a:t>
            </a:r>
          </a:p>
          <a:p>
            <a:r>
              <a:rPr lang="it-IT" dirty="0" smtClean="0">
                <a:solidFill>
                  <a:schemeClr val="bg1"/>
                </a:solidFill>
                <a:latin typeface="Agency FB" pitchFamily="34" charset="0"/>
              </a:rPr>
              <a:t>Nelle strutture delle 5 regioni Piemonte, Lazio, Campania, Calabria, Sicilia:  ristoranti,  pasticcerie, gelaterie, cioccolaterie, bar , enoteche, scuole: elementari, medie,di  cucina, istituti alberghieri …. </a:t>
            </a:r>
          </a:p>
          <a:p>
            <a:r>
              <a:rPr lang="it-IT" dirty="0" smtClean="0">
                <a:solidFill>
                  <a:schemeClr val="bg1"/>
                </a:solidFill>
                <a:latin typeface="Agency FB" pitchFamily="34" charset="0"/>
              </a:rPr>
              <a:t>Nelle strutture di altre regioni che utilizzano e dichiarano la nocciola italiana.   </a:t>
            </a:r>
            <a:endParaRPr lang="it-IT" dirty="0">
              <a:solidFill>
                <a:schemeClr val="bg1"/>
              </a:solidFill>
              <a:latin typeface="Agency FB" pitchFamily="34" charset="0"/>
            </a:endParaRPr>
          </a:p>
        </p:txBody>
      </p:sp>
      <p:pic>
        <p:nvPicPr>
          <p:cNvPr id="4" name="Immagine 3" descr="noccioladay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71414"/>
            <a:ext cx="2571768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4810" y="571480"/>
            <a:ext cx="3071834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6600" dirty="0" smtClean="0">
                <a:solidFill>
                  <a:srgbClr val="FF0000"/>
                </a:solidFill>
                <a:latin typeface="Agency FB" pitchFamily="34" charset="0"/>
              </a:rPr>
              <a:t>Come?</a:t>
            </a:r>
            <a:endParaRPr lang="it-IT" sz="6600" dirty="0">
              <a:solidFill>
                <a:srgbClr val="FF0000"/>
              </a:solidFill>
              <a:latin typeface="Agency FB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311673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Tutti dedicano una giornata alla nocciola  italiana ....con un </a:t>
            </a:r>
            <a:r>
              <a:rPr lang="it-IT" sz="3600" dirty="0" err="1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menu'</a:t>
            </a:r>
            <a:r>
              <a:rPr lang="it-IT" sz="36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 completo per i più coraggiosi o  con un prodotto ottenuto con nocciola italiana </a:t>
            </a:r>
          </a:p>
          <a:p>
            <a:r>
              <a:rPr lang="it-IT" sz="36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un incontro x le scuole di cucina  e alberghiere</a:t>
            </a:r>
          </a:p>
          <a:p>
            <a:r>
              <a:rPr lang="it-IT" sz="36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 presentazione di un libro con ricette alla nocciola</a:t>
            </a:r>
          </a:p>
          <a:p>
            <a:r>
              <a:rPr lang="it-IT" sz="36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una mostra fotografica o un mercatino</a:t>
            </a:r>
          </a:p>
          <a:p>
            <a:r>
              <a:rPr lang="it-IT" sz="3600" dirty="0" smtClean="0">
                <a:solidFill>
                  <a:schemeClr val="bg1">
                    <a:lumMod val="95000"/>
                  </a:schemeClr>
                </a:solidFill>
                <a:latin typeface="Agency FB" pitchFamily="34" charset="0"/>
              </a:rPr>
              <a:t>1 convegno, 1 incontro. </a:t>
            </a:r>
            <a:endParaRPr lang="it-IT" sz="3600" dirty="0">
              <a:solidFill>
                <a:schemeClr val="bg1">
                  <a:lumMod val="95000"/>
                </a:schemeClr>
              </a:solidFill>
              <a:latin typeface="Agency FB" pitchFamily="34" charset="0"/>
            </a:endParaRPr>
          </a:p>
        </p:txBody>
      </p:sp>
      <p:pic>
        <p:nvPicPr>
          <p:cNvPr id="4" name="Immagine 3" descr="noccioladay_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4751" y="53530"/>
            <a:ext cx="2881365" cy="2161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86314" y="274638"/>
            <a:ext cx="2928958" cy="143985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6600" dirty="0" smtClean="0">
                <a:solidFill>
                  <a:srgbClr val="92D050"/>
                </a:solidFill>
                <a:latin typeface="Agency FB" pitchFamily="34" charset="0"/>
              </a:rPr>
              <a:t>Chi?</a:t>
            </a:r>
            <a:endParaRPr lang="it-IT" sz="6600" dirty="0">
              <a:solidFill>
                <a:srgbClr val="92D050"/>
              </a:solidFill>
              <a:latin typeface="Agency FB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3857652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r>
              <a:rPr lang="it-IT" sz="40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Agriturismi,ristoranti,pasticcerie, bar , cioccolaterie,gelaterie, </a:t>
            </a:r>
            <a:r>
              <a:rPr lang="it-IT" sz="4000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enoteche…</a:t>
            </a:r>
            <a:endParaRPr lang="it-IT" sz="4000" dirty="0" smtClean="0">
              <a:solidFill>
                <a:schemeClr val="tx2">
                  <a:lumMod val="50000"/>
                </a:schemeClr>
              </a:solidFill>
              <a:latin typeface="Agency FB" pitchFamily="34" charset="0"/>
            </a:endParaRPr>
          </a:p>
          <a:p>
            <a:r>
              <a:rPr lang="it-IT" sz="40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scuole di cucina, scuole </a:t>
            </a:r>
            <a:r>
              <a:rPr lang="it-IT" sz="4000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alberghiere…</a:t>
            </a:r>
            <a:endParaRPr lang="it-IT" sz="4000" dirty="0" smtClean="0">
              <a:solidFill>
                <a:schemeClr val="tx2">
                  <a:lumMod val="50000"/>
                </a:schemeClr>
              </a:solidFill>
              <a:latin typeface="Agency FB" pitchFamily="34" charset="0"/>
            </a:endParaRPr>
          </a:p>
          <a:p>
            <a:r>
              <a:rPr lang="it-IT" sz="40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giornali, radio e tv </a:t>
            </a:r>
            <a:r>
              <a:rPr lang="it-IT" sz="4000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locali…</a:t>
            </a:r>
            <a:endParaRPr lang="it-IT" sz="4000" dirty="0" smtClean="0">
              <a:solidFill>
                <a:schemeClr val="tx2">
                  <a:lumMod val="50000"/>
                </a:schemeClr>
              </a:solidFill>
              <a:latin typeface="Agency FB" pitchFamily="34" charset="0"/>
            </a:endParaRPr>
          </a:p>
          <a:p>
            <a:r>
              <a:rPr lang="it-IT" sz="40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sindaci,comuni,assessori, </a:t>
            </a:r>
            <a:r>
              <a:rPr lang="it-IT" sz="4000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proloco…</a:t>
            </a:r>
            <a:r>
              <a:rPr lang="it-IT" sz="40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associazioni, cooperative di </a:t>
            </a:r>
            <a:r>
              <a:rPr lang="it-IT" sz="4000" dirty="0" err="1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produttori…</a:t>
            </a:r>
            <a:r>
              <a:rPr lang="it-IT" sz="4000" dirty="0" smtClean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 </a:t>
            </a:r>
            <a:endParaRPr lang="it-IT" sz="4000" dirty="0">
              <a:solidFill>
                <a:schemeClr val="tx2">
                  <a:lumMod val="50000"/>
                </a:schemeClr>
              </a:solidFill>
              <a:latin typeface="Agency FB" pitchFamily="34" charset="0"/>
            </a:endParaRPr>
          </a:p>
        </p:txBody>
      </p:sp>
      <p:pic>
        <p:nvPicPr>
          <p:cNvPr id="4" name="Immagine 3" descr="noccioladay_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0"/>
            <a:ext cx="2714644" cy="20359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785926"/>
            <a:ext cx="8501122" cy="48577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4000" u="sng" dirty="0" smtClean="0">
                <a:solidFill>
                  <a:schemeClr val="bg1"/>
                </a:solidFill>
                <a:latin typeface="Agency FB" pitchFamily="34" charset="0"/>
              </a:rPr>
              <a:t>L’Associazione s’impegna a:</a:t>
            </a:r>
            <a:br>
              <a:rPr lang="it-IT" sz="4000" u="sng" dirty="0" smtClean="0">
                <a:solidFill>
                  <a:schemeClr val="bg1"/>
                </a:solidFill>
                <a:latin typeface="Agency FB" pitchFamily="34" charset="0"/>
              </a:rPr>
            </a:br>
            <a:r>
              <a:rPr lang="it-IT" sz="2800" u="sng" dirty="0" smtClean="0">
                <a:solidFill>
                  <a:schemeClr val="bg1"/>
                </a:solidFill>
                <a:latin typeface="Agency FB" pitchFamily="34" charset="0"/>
              </a:rPr>
              <a:t/>
            </a:r>
            <a:br>
              <a:rPr lang="it-IT" sz="2800" u="sng" dirty="0" smtClean="0">
                <a:solidFill>
                  <a:schemeClr val="bg1"/>
                </a:solidFill>
                <a:latin typeface="Agency FB" pitchFamily="34" charset="0"/>
              </a:rPr>
            </a:br>
            <a: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  <a:t>-creare materiale pubblicitario per  evento  manifesti,  cartoline , locandine, depliant da  inviare  a tutte le </a:t>
            </a:r>
            <a:r>
              <a:rPr lang="it-IT" sz="4000" dirty="0" err="1" smtClean="0">
                <a:solidFill>
                  <a:schemeClr val="bg1"/>
                </a:solidFill>
                <a:latin typeface="Agency FB" pitchFamily="34" charset="0"/>
              </a:rPr>
              <a:t>citta’</a:t>
            </a:r>
            <a: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  <a:t> della nocciola.</a:t>
            </a:r>
            <a:b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</a:br>
            <a: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  <a:t> - </a:t>
            </a: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a  creare visibilità all’evento sul sito </a:t>
            </a:r>
            <a:r>
              <a:rPr lang="it-IT" sz="4000" dirty="0" err="1" smtClean="0">
                <a:solidFill>
                  <a:srgbClr val="FFFF00"/>
                </a:solidFill>
                <a:latin typeface="Agency FB" pitchFamily="34" charset="0"/>
              </a:rPr>
              <a:t>citta’</a:t>
            </a: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 della nocciola </a:t>
            </a:r>
            <a:b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</a:br>
            <a:r>
              <a:rPr lang="it-IT" sz="4000" dirty="0" smtClean="0">
                <a:solidFill>
                  <a:srgbClr val="FFFF00"/>
                </a:solidFill>
                <a:latin typeface="Agency FB" pitchFamily="34" charset="0"/>
              </a:rPr>
              <a:t>-  a segnalare evento sul web .</a:t>
            </a:r>
            <a: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  <a:t/>
            </a:r>
            <a:br>
              <a:rPr lang="it-IT" sz="4000" dirty="0" smtClean="0">
                <a:solidFill>
                  <a:schemeClr val="bg1"/>
                </a:solidFill>
                <a:latin typeface="Agency FB" pitchFamily="34" charset="0"/>
              </a:rPr>
            </a:br>
            <a:endParaRPr lang="it-IT" sz="4000" dirty="0">
              <a:latin typeface="Agency FB" pitchFamily="34" charset="0"/>
            </a:endParaRPr>
          </a:p>
        </p:txBody>
      </p:sp>
      <p:pic>
        <p:nvPicPr>
          <p:cNvPr id="4" name="Immagine 3" descr="citta_nocci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170179"/>
            <a:ext cx="3610330" cy="1472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153</Words>
  <Application>Microsoft Office PowerPoint</Application>
  <PresentationFormat>Presentazione su schermo (4:3)</PresentationFormat>
  <Paragraphs>33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Diapositiva 1</vt:lpstr>
      <vt:lpstr>Diapositiva 2</vt:lpstr>
      <vt:lpstr>Diapositiva 3</vt:lpstr>
      <vt:lpstr>Perche’? </vt:lpstr>
      <vt:lpstr>Quando?</vt:lpstr>
      <vt:lpstr>Dove?</vt:lpstr>
      <vt:lpstr>Come?</vt:lpstr>
      <vt:lpstr>Chi?</vt:lpstr>
      <vt:lpstr>Diapositiva 9</vt:lpstr>
      <vt:lpstr>Diapositiva 10</vt:lpstr>
      <vt:lpstr>i partecipanti/gestori si impegnano :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Nocciola Day :  orgoglio nazionale</dc:title>
  <dc:creator>MATTEO</dc:creator>
  <cp:lastModifiedBy>MATTEO</cp:lastModifiedBy>
  <cp:revision>55</cp:revision>
  <dcterms:created xsi:type="dcterms:W3CDTF">2009-09-09T14:14:49Z</dcterms:created>
  <dcterms:modified xsi:type="dcterms:W3CDTF">2009-09-22T08:12:44Z</dcterms:modified>
</cp:coreProperties>
</file>